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32" r:id="rId3"/>
    <p:sldId id="345" r:id="rId4"/>
    <p:sldId id="333" r:id="rId5"/>
    <p:sldId id="326" r:id="rId6"/>
    <p:sldId id="334" r:id="rId7"/>
    <p:sldId id="325" r:id="rId8"/>
    <p:sldId id="335" r:id="rId9"/>
    <p:sldId id="324" r:id="rId10"/>
    <p:sldId id="336" r:id="rId11"/>
    <p:sldId id="323" r:id="rId12"/>
    <p:sldId id="337" r:id="rId13"/>
    <p:sldId id="327" r:id="rId14"/>
    <p:sldId id="338" r:id="rId15"/>
    <p:sldId id="328" r:id="rId16"/>
    <p:sldId id="339" r:id="rId17"/>
    <p:sldId id="329" r:id="rId18"/>
    <p:sldId id="340" r:id="rId19"/>
    <p:sldId id="331" r:id="rId20"/>
    <p:sldId id="341" r:id="rId21"/>
    <p:sldId id="343" r:id="rId22"/>
    <p:sldId id="342" r:id="rId23"/>
    <p:sldId id="330" r:id="rId24"/>
  </p:sldIdLst>
  <p:sldSz cx="9906000" cy="6858000" type="A4"/>
  <p:notesSz cx="6858000" cy="99456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84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5386387" y="396875"/>
            <a:ext cx="1671638" cy="84518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71476" y="396875"/>
            <a:ext cx="4849813" cy="84518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71476" y="2311401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797301" y="2311401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240DD-DF33-433D-A44E-35FD92CAB7B3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D5CF-8094-48CA-A8BB-E4C9454F1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2406" y="214290"/>
            <a:ext cx="8915400" cy="61786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GAZİANTEP İL MİLLİ EĞİTİM MÜDÜRLÜĞÜ</a:t>
            </a:r>
            <a:br>
              <a:rPr lang="tr-TR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SERTİFİKALAR KILAVUZU </a:t>
            </a:r>
            <a:b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2014-2020 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DynEd</a:t>
            </a:r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İl Koordinatörlüğü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Derya SEVİNÇ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260648"/>
            <a:ext cx="3384376" cy="15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ACHIEVEMENT 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tr-TR" sz="1400" b="1" dirty="0" smtClean="0"/>
          </a:p>
          <a:p>
            <a:r>
              <a:rPr lang="tr-TR" sz="2800" b="1" dirty="0" smtClean="0"/>
              <a:t>DYNED </a:t>
            </a:r>
            <a:r>
              <a:rPr lang="tr-TR" sz="2800" b="1" u="sng" dirty="0" smtClean="0"/>
              <a:t>TÜM EĞİTİM YAZILIMLARINDA </a:t>
            </a:r>
            <a:r>
              <a:rPr lang="tr-TR" sz="2800" b="1" dirty="0" smtClean="0"/>
              <a:t>TOPLAM:</a:t>
            </a:r>
          </a:p>
          <a:p>
            <a:r>
              <a:rPr lang="tr-TR" sz="2800" b="1" dirty="0" smtClean="0"/>
              <a:t>EN AZ </a:t>
            </a:r>
            <a:r>
              <a:rPr lang="tr-TR" sz="3600" b="1" u="sng" dirty="0" smtClean="0"/>
              <a:t>120</a:t>
            </a:r>
            <a:r>
              <a:rPr lang="tr-TR" sz="2800" b="1" dirty="0" smtClean="0"/>
              <a:t> SAAT VE ÜZERİ ÇALIŞMA YAPMIŞ,</a:t>
            </a:r>
          </a:p>
          <a:p>
            <a:endParaRPr lang="tr-TR" sz="1100" b="1" dirty="0" smtClean="0"/>
          </a:p>
          <a:p>
            <a:r>
              <a:rPr lang="tr-TR" sz="2400" b="1" u="sng" dirty="0" smtClean="0"/>
              <a:t>FIRST ENGLISH </a:t>
            </a:r>
            <a:r>
              <a:rPr lang="tr-TR" sz="2400" b="1" dirty="0" smtClean="0"/>
              <a:t>VE </a:t>
            </a:r>
            <a:r>
              <a:rPr lang="tr-TR" sz="2400" b="1" u="sng" dirty="0" smtClean="0"/>
              <a:t>ENGLISH FOR SUCCESS </a:t>
            </a:r>
            <a:r>
              <a:rPr lang="tr-TR" sz="2400" b="1" dirty="0" smtClean="0"/>
              <a:t>KURSLARINDA </a:t>
            </a:r>
            <a:r>
              <a:rPr lang="tr-TR" sz="2400" b="1" u="sng" dirty="0" smtClean="0"/>
              <a:t>TOPLAM</a:t>
            </a:r>
            <a:r>
              <a:rPr lang="tr-TR" sz="2400" b="1" dirty="0" smtClean="0"/>
              <a:t>: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6000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3000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3000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8</a:t>
            </a:r>
            <a:r>
              <a:rPr lang="tr-TR" sz="2400" b="1" dirty="0" smtClean="0"/>
              <a:t> FARKLI ÜNİTEYİ </a:t>
            </a:r>
            <a:r>
              <a:rPr lang="tr-TR" sz="2400" b="1" u="sng" dirty="0" smtClean="0"/>
              <a:t>%100</a:t>
            </a:r>
            <a:r>
              <a:rPr lang="tr-TR" sz="2000" b="1" dirty="0" smtClean="0"/>
              <a:t> </a:t>
            </a:r>
            <a:r>
              <a:rPr lang="tr-TR" sz="2400" b="1" dirty="0" smtClean="0"/>
              <a:t>TAMAMLAMIŞ OLAN HER ÖĞRENCİYE</a:t>
            </a:r>
          </a:p>
          <a:p>
            <a:r>
              <a:rPr lang="tr-TR" sz="2400" b="1" dirty="0" smtClean="0"/>
              <a:t>7 GÜN İÇİNDE </a:t>
            </a:r>
            <a:r>
              <a:rPr lang="tr-TR" sz="3600" b="1" u="sng" dirty="0" smtClean="0"/>
              <a:t>A</a:t>
            </a:r>
            <a:r>
              <a:rPr lang="tr-TR" sz="2400" b="1" dirty="0" smtClean="0"/>
              <a:t> SERTİFİKASININ VERİLMESİ GEREKMEKTEDİR.</a:t>
            </a:r>
            <a:endParaRPr lang="tr-TR" sz="2400" b="1" dirty="0"/>
          </a:p>
          <a:p>
            <a:pPr lvl="0"/>
            <a:r>
              <a:rPr lang="tr-TR" sz="2200" b="1" dirty="0" smtClean="0">
                <a:solidFill>
                  <a:prstClr val="black"/>
                </a:solidFill>
              </a:rPr>
              <a:t>SERTİFİKA RENKLİ BASILACAK, İMZALI &amp; MÜHÜRLÜ VERİLECEKTİR VE EN KISA SÜREDE www.dyned10.com/sertifika ADRESİ ÜZERİNDEN İL MİLLİ EĞİTİM MÜD. DYNED KOORDİNATÖRLÜĞÜ SERTİFİKALAR VERİTABANINA DA GİRİLECEKTİR.</a:t>
            </a:r>
            <a:endParaRPr lang="tr-TR" sz="22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OfficialAchievementCertific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906000" cy="686528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352600" y="38610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>
                <a:solidFill>
                  <a:srgbClr val="002060"/>
                </a:solidFill>
              </a:rPr>
              <a:t>DynEd</a:t>
            </a:r>
            <a:r>
              <a:rPr lang="tr-TR" sz="2400" b="1" i="1" dirty="0" smtClean="0">
                <a:solidFill>
                  <a:srgbClr val="002060"/>
                </a:solidFill>
              </a:rPr>
              <a:t> - First English &amp; English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for</a:t>
            </a:r>
            <a:r>
              <a:rPr lang="tr-TR" sz="2400" b="1" i="1" dirty="0" smtClean="0">
                <a:solidFill>
                  <a:srgbClr val="002060"/>
                </a:solidFill>
              </a:rPr>
              <a:t>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Success</a:t>
            </a:r>
            <a:r>
              <a:rPr lang="tr-TR" sz="2400" b="1" i="1" dirty="0" smtClean="0">
                <a:solidFill>
                  <a:srgbClr val="002060"/>
                </a:solidFill>
              </a:rPr>
              <a:t> Courses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221088"/>
            <a:ext cx="2016224" cy="201622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9" y="4941168"/>
            <a:ext cx="1224136" cy="1224136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640632" y="51571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</a:t>
            </a:r>
            <a:r>
              <a:rPr lang="tr-TR" sz="2000" b="1" i="1" dirty="0" smtClean="0">
                <a:solidFill>
                  <a:srgbClr val="002060"/>
                </a:solidFill>
              </a:rPr>
              <a:t>                        </a:t>
            </a:r>
          </a:p>
          <a:p>
            <a:r>
              <a:rPr lang="tr-TR" sz="2000" i="1" dirty="0" smtClean="0">
                <a:solidFill>
                  <a:srgbClr val="002060"/>
                </a:solidFill>
              </a:rPr>
              <a:t>                                 ELT </a:t>
            </a:r>
            <a:r>
              <a:rPr lang="tr-TR" sz="2000" i="1" dirty="0" err="1" smtClean="0">
                <a:solidFill>
                  <a:srgbClr val="002060"/>
                </a:solidFill>
              </a:rPr>
              <a:t>Teacher</a:t>
            </a:r>
            <a:r>
              <a:rPr lang="tr-TR" sz="2000" i="1" dirty="0" smtClean="0">
                <a:solidFill>
                  <a:srgbClr val="002060"/>
                </a:solidFill>
              </a:rPr>
              <a:t>      </a:t>
            </a:r>
            <a:r>
              <a:rPr lang="tr-TR" sz="1400" i="1" dirty="0" smtClean="0">
                <a:solidFill>
                  <a:srgbClr val="002060"/>
                </a:solidFill>
              </a:rPr>
              <a:t>  </a:t>
            </a:r>
            <a:r>
              <a:rPr lang="tr-TR" sz="1200" i="1" dirty="0" smtClean="0">
                <a:solidFill>
                  <a:srgbClr val="002060"/>
                </a:solidFill>
              </a:rPr>
              <a:t>  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</a:rPr>
              <a:t>       </a:t>
            </a:r>
            <a:r>
              <a:rPr lang="tr-TR" sz="2000" i="1" dirty="0" err="1" smtClean="0">
                <a:solidFill>
                  <a:srgbClr val="002060"/>
                </a:solidFill>
              </a:rPr>
              <a:t>Principal</a:t>
            </a:r>
            <a:endParaRPr lang="tr-TR" sz="1600" i="1" dirty="0">
              <a:solidFill>
                <a:srgbClr val="00206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568624" y="455151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    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February</a:t>
            </a:r>
            <a:r>
              <a:rPr lang="tr-TR" sz="2400" b="1" i="1" dirty="0" smtClean="0">
                <a:solidFill>
                  <a:srgbClr val="002060"/>
                </a:solidFill>
              </a:rPr>
              <a:t>                   2018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ACHIEVEMENT 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A+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tr-TR" sz="1400" b="1" dirty="0" smtClean="0"/>
          </a:p>
          <a:p>
            <a:r>
              <a:rPr lang="tr-TR" sz="2800" b="1" dirty="0" smtClean="0"/>
              <a:t>DYNED </a:t>
            </a:r>
            <a:r>
              <a:rPr lang="tr-TR" sz="2800" b="1" u="sng" dirty="0" smtClean="0"/>
              <a:t>TÜM EĞİTİM YAZILIMLARINDA </a:t>
            </a:r>
            <a:r>
              <a:rPr lang="tr-TR" sz="2800" b="1" dirty="0" smtClean="0"/>
              <a:t>TOPLAM:</a:t>
            </a:r>
          </a:p>
          <a:p>
            <a:r>
              <a:rPr lang="tr-TR" sz="2800" b="1" dirty="0" smtClean="0"/>
              <a:t>EN AZ </a:t>
            </a:r>
            <a:r>
              <a:rPr lang="tr-TR" sz="3600" b="1" u="sng" dirty="0" smtClean="0"/>
              <a:t>180</a:t>
            </a:r>
            <a:r>
              <a:rPr lang="tr-TR" sz="2800" b="1" dirty="0" smtClean="0"/>
              <a:t> SAAT VE ÜZERİ ÇALIŞMA YAPMIŞ,</a:t>
            </a:r>
          </a:p>
          <a:p>
            <a:endParaRPr lang="tr-TR" sz="1100" b="1" dirty="0" smtClean="0"/>
          </a:p>
          <a:p>
            <a:r>
              <a:rPr lang="tr-TR" sz="2400" b="1" u="sng" dirty="0" smtClean="0"/>
              <a:t>FIRST ENGLISH </a:t>
            </a:r>
            <a:r>
              <a:rPr lang="tr-TR" sz="2400" b="1" dirty="0" smtClean="0"/>
              <a:t>VE </a:t>
            </a:r>
            <a:r>
              <a:rPr lang="tr-TR" sz="2400" b="1" u="sng" dirty="0" smtClean="0"/>
              <a:t>ENGLISH FOR SUCCESS </a:t>
            </a:r>
            <a:r>
              <a:rPr lang="tr-TR" sz="2400" b="1" dirty="0" smtClean="0"/>
              <a:t>KURSLARINDA </a:t>
            </a:r>
            <a:r>
              <a:rPr lang="tr-TR" sz="2400" b="1" u="sng" dirty="0" smtClean="0"/>
              <a:t>TOPLAM</a:t>
            </a:r>
            <a:r>
              <a:rPr lang="tr-TR" sz="2400" b="1" dirty="0" smtClean="0"/>
              <a:t>: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9000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4500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4500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12</a:t>
            </a:r>
            <a:r>
              <a:rPr lang="tr-TR" sz="2400" b="1" dirty="0" smtClean="0"/>
              <a:t> FARKLI ÜNİTEYİ </a:t>
            </a:r>
            <a:r>
              <a:rPr lang="tr-TR" sz="2400" b="1" u="sng" dirty="0" smtClean="0"/>
              <a:t>%100</a:t>
            </a:r>
            <a:r>
              <a:rPr lang="tr-TR" sz="2000" b="1" dirty="0" smtClean="0"/>
              <a:t> </a:t>
            </a:r>
            <a:r>
              <a:rPr lang="tr-TR" sz="2400" b="1" dirty="0" smtClean="0"/>
              <a:t>TAMAMLAMIŞ OLAN HER ÖĞRENCİYE</a:t>
            </a:r>
          </a:p>
          <a:p>
            <a:r>
              <a:rPr lang="tr-TR" sz="2400" b="1" dirty="0" smtClean="0"/>
              <a:t>7 GÜN İÇİNDE </a:t>
            </a:r>
            <a:r>
              <a:rPr lang="tr-TR" sz="3600" b="1" u="sng" dirty="0" smtClean="0"/>
              <a:t>A+</a:t>
            </a:r>
            <a:r>
              <a:rPr lang="tr-TR" sz="2400" b="1" dirty="0" smtClean="0"/>
              <a:t> SERTİFİKASININ VERİLMESİ GEREKMEKTEDİR.</a:t>
            </a:r>
            <a:endParaRPr lang="tr-TR" sz="2400" b="1" dirty="0"/>
          </a:p>
          <a:p>
            <a:pPr lvl="0"/>
            <a:r>
              <a:rPr lang="tr-TR" sz="2200" b="1" dirty="0" smtClean="0">
                <a:solidFill>
                  <a:prstClr val="black"/>
                </a:solidFill>
              </a:rPr>
              <a:t>SERTİFİKA RENKLİ BASILACAK, İMZALI &amp; MÜHÜRLÜ VERİLECEKTİR VE EN KISA SÜREDE www.dyned10.com/sertifika ADRESİ ÜZERİNDEN İL MİLLİ EĞİTİM MÜD. DYNED KOORDİNATÖRLÜĞÜ SERTİFİKALAR VERİTABANINA DA GİRİLECEKTİR.</a:t>
            </a:r>
            <a:endParaRPr lang="tr-TR" sz="22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6528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68624" y="455151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                                            2018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352600" y="38610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>
                <a:solidFill>
                  <a:srgbClr val="002060"/>
                </a:solidFill>
              </a:rPr>
              <a:t>DynEd</a:t>
            </a:r>
            <a:r>
              <a:rPr lang="tr-TR" sz="2400" b="1" i="1" dirty="0" smtClean="0">
                <a:solidFill>
                  <a:srgbClr val="002060"/>
                </a:solidFill>
              </a:rPr>
              <a:t> - First English &amp; English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for</a:t>
            </a:r>
            <a:r>
              <a:rPr lang="tr-TR" sz="2400" b="1" i="1" dirty="0" smtClean="0">
                <a:solidFill>
                  <a:srgbClr val="002060"/>
                </a:solidFill>
              </a:rPr>
              <a:t>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Success</a:t>
            </a:r>
            <a:r>
              <a:rPr lang="tr-TR" sz="2400" b="1" i="1" dirty="0" smtClean="0">
                <a:solidFill>
                  <a:srgbClr val="002060"/>
                </a:solidFill>
              </a:rPr>
              <a:t> Courses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640632" y="51571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</a:t>
            </a:r>
            <a:endParaRPr lang="tr-TR" sz="2000" b="1" i="1" dirty="0" smtClean="0">
              <a:solidFill>
                <a:srgbClr val="002060"/>
              </a:solidFill>
            </a:endParaRPr>
          </a:p>
          <a:p>
            <a:r>
              <a:rPr lang="tr-TR" sz="2000" i="1" dirty="0" smtClean="0">
                <a:solidFill>
                  <a:srgbClr val="002060"/>
                </a:solidFill>
              </a:rPr>
              <a:t>                                 ELT </a:t>
            </a:r>
            <a:r>
              <a:rPr lang="tr-TR" sz="2000" i="1" dirty="0" err="1" smtClean="0">
                <a:solidFill>
                  <a:srgbClr val="002060"/>
                </a:solidFill>
              </a:rPr>
              <a:t>Teacher</a:t>
            </a:r>
            <a:r>
              <a:rPr lang="tr-TR" sz="2000" i="1" dirty="0" smtClean="0">
                <a:solidFill>
                  <a:srgbClr val="002060"/>
                </a:solidFill>
              </a:rPr>
              <a:t>      </a:t>
            </a:r>
            <a:r>
              <a:rPr lang="tr-TR" sz="1400" i="1" dirty="0" smtClean="0">
                <a:solidFill>
                  <a:srgbClr val="002060"/>
                </a:solidFill>
              </a:rPr>
              <a:t>  </a:t>
            </a:r>
            <a:r>
              <a:rPr lang="tr-TR" sz="1200" i="1" dirty="0" smtClean="0">
                <a:solidFill>
                  <a:srgbClr val="002060"/>
                </a:solidFill>
              </a:rPr>
              <a:t>  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</a:rPr>
              <a:t>       </a:t>
            </a:r>
            <a:r>
              <a:rPr lang="tr-TR" sz="2000" i="1" dirty="0" err="1" smtClean="0">
                <a:solidFill>
                  <a:srgbClr val="002060"/>
                </a:solidFill>
              </a:rPr>
              <a:t>Principal</a:t>
            </a:r>
            <a:endParaRPr lang="tr-TR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ACHIEVEMENT 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A++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tr-TR" sz="1400" b="1" dirty="0" smtClean="0"/>
          </a:p>
          <a:p>
            <a:r>
              <a:rPr lang="tr-TR" sz="2800" b="1" dirty="0" smtClean="0"/>
              <a:t>DYNED </a:t>
            </a:r>
            <a:r>
              <a:rPr lang="tr-TR" sz="2800" b="1" u="sng" dirty="0" smtClean="0"/>
              <a:t>TÜM EĞİTİM YAZILIMLARINDA </a:t>
            </a:r>
            <a:r>
              <a:rPr lang="tr-TR" sz="2800" b="1" dirty="0" smtClean="0"/>
              <a:t>TOPLAM:</a:t>
            </a:r>
          </a:p>
          <a:p>
            <a:r>
              <a:rPr lang="tr-TR" sz="2800" b="1" dirty="0" smtClean="0"/>
              <a:t>EN AZ </a:t>
            </a:r>
            <a:r>
              <a:rPr lang="tr-TR" sz="3600" b="1" u="sng" dirty="0" smtClean="0"/>
              <a:t>240</a:t>
            </a:r>
            <a:r>
              <a:rPr lang="tr-TR" sz="2800" b="1" dirty="0" smtClean="0"/>
              <a:t> SAAT VE ÜZERİ ÇALIŞMA YAPMIŞ,</a:t>
            </a:r>
          </a:p>
          <a:p>
            <a:endParaRPr lang="tr-TR" sz="1100" b="1" dirty="0" smtClean="0"/>
          </a:p>
          <a:p>
            <a:r>
              <a:rPr lang="tr-TR" sz="2400" b="1" u="sng" dirty="0" smtClean="0"/>
              <a:t>FIRST ENGLISH </a:t>
            </a:r>
            <a:r>
              <a:rPr lang="tr-TR" sz="2400" b="1" dirty="0" smtClean="0"/>
              <a:t>VE </a:t>
            </a:r>
            <a:r>
              <a:rPr lang="tr-TR" sz="2400" b="1" u="sng" dirty="0" smtClean="0"/>
              <a:t>ENGLISH FOR SUCCESS </a:t>
            </a:r>
            <a:r>
              <a:rPr lang="tr-TR" sz="2400" b="1" dirty="0" smtClean="0"/>
              <a:t>KURSLARINDA </a:t>
            </a:r>
            <a:r>
              <a:rPr lang="tr-TR" sz="2400" b="1" u="sng" dirty="0" smtClean="0"/>
              <a:t>TOPLAM</a:t>
            </a:r>
            <a:r>
              <a:rPr lang="tr-TR" sz="2400" b="1" dirty="0" smtClean="0"/>
              <a:t>: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12000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6000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6000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16</a:t>
            </a:r>
            <a:r>
              <a:rPr lang="tr-TR" sz="2400" b="1" dirty="0" smtClean="0"/>
              <a:t> FARKLI ÜNİTEYİ </a:t>
            </a:r>
            <a:r>
              <a:rPr lang="tr-TR" sz="2400" b="1" u="sng" dirty="0" smtClean="0"/>
              <a:t>%100</a:t>
            </a:r>
            <a:r>
              <a:rPr lang="tr-TR" sz="2000" b="1" dirty="0" smtClean="0"/>
              <a:t> </a:t>
            </a:r>
            <a:r>
              <a:rPr lang="tr-TR" sz="2400" b="1" dirty="0" smtClean="0"/>
              <a:t>TAMAMLAMIŞ OLAN HER ÖĞRENCİYE</a:t>
            </a:r>
          </a:p>
          <a:p>
            <a:r>
              <a:rPr lang="tr-TR" sz="2400" b="1" dirty="0" smtClean="0"/>
              <a:t>7 GÜN İÇİNDE </a:t>
            </a:r>
            <a:r>
              <a:rPr lang="tr-TR" sz="3600" b="1" u="sng" dirty="0" smtClean="0"/>
              <a:t>A++</a:t>
            </a:r>
            <a:r>
              <a:rPr lang="tr-TR" sz="2400" b="1" dirty="0" smtClean="0"/>
              <a:t> SERTİFİKASININ VERİLMESİ GEREKMEKTEDİR.</a:t>
            </a:r>
            <a:endParaRPr lang="tr-TR" sz="2400" b="1" dirty="0"/>
          </a:p>
          <a:p>
            <a:pPr lvl="0"/>
            <a:r>
              <a:rPr lang="tr-TR" sz="2200" b="1" dirty="0" smtClean="0">
                <a:solidFill>
                  <a:prstClr val="black"/>
                </a:solidFill>
              </a:rPr>
              <a:t>SERTİFİKA RENKLİ BASILACAK, İMZALI &amp; MÜHÜRLÜ VERİLECEKTİR VE EN KISA SÜREDE www.dyned10.com/sertifika ADRESİ ÜZERİNDEN İL MİLLİ EĞİTİM MÜD. DYNED KOORDİNATÖRLÜĞÜ SERTİFİKALAR VERİTABANINA DA GİRİLECEKTİR.</a:t>
            </a:r>
            <a:endParaRPr lang="tr-TR" sz="22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6528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68624" y="455151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February</a:t>
            </a:r>
            <a:r>
              <a:rPr lang="tr-TR" sz="2400" b="1" i="1" dirty="0" smtClean="0">
                <a:solidFill>
                  <a:srgbClr val="002060"/>
                </a:solidFill>
              </a:rPr>
              <a:t>                    2018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352600" y="38610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>
                <a:solidFill>
                  <a:srgbClr val="002060"/>
                </a:solidFill>
              </a:rPr>
              <a:t>DynEd</a:t>
            </a:r>
            <a:r>
              <a:rPr lang="tr-TR" sz="2400" b="1" i="1" dirty="0" smtClean="0">
                <a:solidFill>
                  <a:srgbClr val="002060"/>
                </a:solidFill>
              </a:rPr>
              <a:t> - First English &amp; English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for</a:t>
            </a:r>
            <a:r>
              <a:rPr lang="tr-TR" sz="2400" b="1" i="1" dirty="0" smtClean="0">
                <a:solidFill>
                  <a:srgbClr val="002060"/>
                </a:solidFill>
              </a:rPr>
              <a:t>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Success</a:t>
            </a:r>
            <a:r>
              <a:rPr lang="tr-TR" sz="2400" b="1" i="1" dirty="0" smtClean="0">
                <a:solidFill>
                  <a:srgbClr val="002060"/>
                </a:solidFill>
              </a:rPr>
              <a:t> Courses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640632" y="51571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</a:t>
            </a:r>
            <a:endParaRPr lang="tr-TR" sz="2000" b="1" i="1" dirty="0" smtClean="0">
              <a:solidFill>
                <a:srgbClr val="002060"/>
              </a:solidFill>
            </a:endParaRPr>
          </a:p>
          <a:p>
            <a:r>
              <a:rPr lang="tr-TR" sz="2000" i="1" dirty="0" smtClean="0">
                <a:solidFill>
                  <a:srgbClr val="002060"/>
                </a:solidFill>
              </a:rPr>
              <a:t>                                 ELT </a:t>
            </a:r>
            <a:r>
              <a:rPr lang="tr-TR" sz="2000" i="1" dirty="0" err="1" smtClean="0">
                <a:solidFill>
                  <a:srgbClr val="002060"/>
                </a:solidFill>
              </a:rPr>
              <a:t>Teacher</a:t>
            </a:r>
            <a:r>
              <a:rPr lang="tr-TR" sz="2000" i="1" dirty="0" smtClean="0">
                <a:solidFill>
                  <a:srgbClr val="002060"/>
                </a:solidFill>
              </a:rPr>
              <a:t>      </a:t>
            </a:r>
            <a:r>
              <a:rPr lang="tr-TR" sz="1400" i="1" dirty="0" smtClean="0">
                <a:solidFill>
                  <a:srgbClr val="002060"/>
                </a:solidFill>
              </a:rPr>
              <a:t>  </a:t>
            </a:r>
            <a:r>
              <a:rPr lang="tr-TR" sz="1200" i="1" dirty="0" smtClean="0">
                <a:solidFill>
                  <a:srgbClr val="002060"/>
                </a:solidFill>
              </a:rPr>
              <a:t>  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</a:rPr>
              <a:t>       </a:t>
            </a:r>
            <a:r>
              <a:rPr lang="tr-TR" sz="2000" i="1" dirty="0" err="1" smtClean="0">
                <a:solidFill>
                  <a:srgbClr val="002060"/>
                </a:solidFill>
              </a:rPr>
              <a:t>Principal</a:t>
            </a:r>
            <a:endParaRPr lang="tr-TR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ACHIEVEMENT 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A+++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tr-TR" sz="1400" b="1" dirty="0" smtClean="0"/>
          </a:p>
          <a:p>
            <a:r>
              <a:rPr lang="tr-TR" sz="2800" b="1" dirty="0" smtClean="0"/>
              <a:t>DYNED </a:t>
            </a:r>
            <a:r>
              <a:rPr lang="tr-TR" sz="2800" b="1" u="sng" dirty="0" smtClean="0"/>
              <a:t>TÜM EĞİTİM YAZILIMLARINDA </a:t>
            </a:r>
            <a:r>
              <a:rPr lang="tr-TR" sz="2800" b="1" dirty="0" smtClean="0"/>
              <a:t>TOPLAM:</a:t>
            </a:r>
          </a:p>
          <a:p>
            <a:r>
              <a:rPr lang="tr-TR" sz="2800" b="1" dirty="0" smtClean="0"/>
              <a:t>EN AZ </a:t>
            </a:r>
            <a:r>
              <a:rPr lang="tr-TR" sz="3600" b="1" u="sng" dirty="0" smtClean="0"/>
              <a:t>300</a:t>
            </a:r>
            <a:r>
              <a:rPr lang="tr-TR" sz="2800" b="1" dirty="0" smtClean="0"/>
              <a:t> SAAT VE ÜZERİ ÇALIŞMA YAPMIŞ,</a:t>
            </a:r>
          </a:p>
          <a:p>
            <a:endParaRPr lang="tr-TR" sz="1100" b="1" dirty="0" smtClean="0"/>
          </a:p>
          <a:p>
            <a:r>
              <a:rPr lang="tr-TR" sz="2400" b="1" u="sng" dirty="0" smtClean="0"/>
              <a:t>FIRST ENGLISH </a:t>
            </a:r>
            <a:r>
              <a:rPr lang="tr-TR" sz="2400" b="1" dirty="0" smtClean="0"/>
              <a:t>VE </a:t>
            </a:r>
            <a:r>
              <a:rPr lang="tr-TR" sz="2400" b="1" u="sng" dirty="0" smtClean="0"/>
              <a:t>ENGLISH FOR SUCCESS </a:t>
            </a:r>
            <a:r>
              <a:rPr lang="tr-TR" sz="2400" b="1" dirty="0" smtClean="0"/>
              <a:t>KURSLARINDA </a:t>
            </a:r>
            <a:r>
              <a:rPr lang="tr-TR" sz="2400" b="1" u="sng" dirty="0" smtClean="0"/>
              <a:t>TOPLAM</a:t>
            </a:r>
            <a:r>
              <a:rPr lang="tr-TR" sz="2400" b="1" dirty="0" smtClean="0"/>
              <a:t>: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15000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7500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7500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20</a:t>
            </a:r>
            <a:r>
              <a:rPr lang="tr-TR" sz="2400" b="1" dirty="0" smtClean="0"/>
              <a:t> FARKLI ÜNİTEYİ </a:t>
            </a:r>
            <a:r>
              <a:rPr lang="tr-TR" sz="2400" b="1" u="sng" dirty="0" smtClean="0"/>
              <a:t>%100</a:t>
            </a:r>
            <a:r>
              <a:rPr lang="tr-TR" sz="2000" b="1" dirty="0" smtClean="0"/>
              <a:t> </a:t>
            </a:r>
            <a:r>
              <a:rPr lang="tr-TR" sz="2400" b="1" dirty="0" smtClean="0"/>
              <a:t>TAMAMLAMIŞ OLAN HER ÖĞRENCİYE</a:t>
            </a:r>
          </a:p>
          <a:p>
            <a:r>
              <a:rPr lang="tr-TR" sz="2400" b="1" dirty="0" smtClean="0"/>
              <a:t>7 GÜN İÇİNDE </a:t>
            </a:r>
            <a:r>
              <a:rPr lang="tr-TR" sz="3600" b="1" u="sng" dirty="0" smtClean="0"/>
              <a:t>A+++</a:t>
            </a:r>
            <a:r>
              <a:rPr lang="tr-TR" sz="2400" b="1" dirty="0" smtClean="0"/>
              <a:t> SERTİFİKASININ VERİLMESİ GEREKMEKTEDİR.</a:t>
            </a:r>
          </a:p>
          <a:p>
            <a:pPr lvl="0"/>
            <a:r>
              <a:rPr lang="tr-TR" sz="2200" b="1" dirty="0" smtClean="0">
                <a:solidFill>
                  <a:prstClr val="black"/>
                </a:solidFill>
              </a:rPr>
              <a:t>SERTİFİKA RENKLİ BASILACAK, İMZALI &amp; MÜHÜRLÜ VERİLECEKTİR VE EN KISA SÜREDE www.dyned10.com/sertifika ADRESİ ÜZERİNDEN İL MİLLİ EĞİTİM MÜD. DYNED KOORDİNATÖRLÜĞÜ SERTİFİKALAR VERİTABANINA DA GİRİLECEKTİR.</a:t>
            </a:r>
            <a:endParaRPr lang="tr-TR" sz="2200" b="1" dirty="0">
              <a:solidFill>
                <a:prstClr val="black"/>
              </a:solidFill>
            </a:endParaRPr>
          </a:p>
          <a:p>
            <a:endParaRPr lang="tr-TR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6528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68624" y="455151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February</a:t>
            </a:r>
            <a:r>
              <a:rPr lang="tr-TR" sz="2400" b="1" i="1" dirty="0" smtClean="0">
                <a:solidFill>
                  <a:srgbClr val="002060"/>
                </a:solidFill>
              </a:rPr>
              <a:t>                    2018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352600" y="38610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>
                <a:solidFill>
                  <a:srgbClr val="002060"/>
                </a:solidFill>
              </a:rPr>
              <a:t>DynEd</a:t>
            </a:r>
            <a:r>
              <a:rPr lang="tr-TR" sz="2400" b="1" i="1" dirty="0" smtClean="0">
                <a:solidFill>
                  <a:srgbClr val="002060"/>
                </a:solidFill>
              </a:rPr>
              <a:t> - First English &amp; English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for</a:t>
            </a:r>
            <a:r>
              <a:rPr lang="tr-TR" sz="2400" b="1" i="1" dirty="0" smtClean="0">
                <a:solidFill>
                  <a:srgbClr val="002060"/>
                </a:solidFill>
              </a:rPr>
              <a:t>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Success</a:t>
            </a:r>
            <a:r>
              <a:rPr lang="tr-TR" sz="2400" b="1" i="1" dirty="0" smtClean="0">
                <a:solidFill>
                  <a:srgbClr val="002060"/>
                </a:solidFill>
              </a:rPr>
              <a:t> Courses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640632" y="51571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</a:t>
            </a:r>
            <a:endParaRPr lang="tr-TR" sz="2000" b="1" i="1" dirty="0" smtClean="0">
              <a:solidFill>
                <a:srgbClr val="002060"/>
              </a:solidFill>
            </a:endParaRPr>
          </a:p>
          <a:p>
            <a:r>
              <a:rPr lang="tr-TR" sz="2000" i="1" dirty="0" smtClean="0">
                <a:solidFill>
                  <a:srgbClr val="002060"/>
                </a:solidFill>
              </a:rPr>
              <a:t>                                 ELT </a:t>
            </a:r>
            <a:r>
              <a:rPr lang="tr-TR" sz="2000" i="1" dirty="0" err="1" smtClean="0">
                <a:solidFill>
                  <a:srgbClr val="002060"/>
                </a:solidFill>
              </a:rPr>
              <a:t>Teacher</a:t>
            </a:r>
            <a:r>
              <a:rPr lang="tr-TR" sz="2000" i="1" dirty="0" smtClean="0">
                <a:solidFill>
                  <a:srgbClr val="002060"/>
                </a:solidFill>
              </a:rPr>
              <a:t>      </a:t>
            </a:r>
            <a:r>
              <a:rPr lang="tr-TR" sz="1400" i="1" dirty="0" smtClean="0">
                <a:solidFill>
                  <a:srgbClr val="002060"/>
                </a:solidFill>
              </a:rPr>
              <a:t>  </a:t>
            </a:r>
            <a:r>
              <a:rPr lang="tr-TR" sz="1200" i="1" dirty="0" smtClean="0">
                <a:solidFill>
                  <a:srgbClr val="002060"/>
                </a:solidFill>
              </a:rPr>
              <a:t>  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</a:rPr>
              <a:t>       </a:t>
            </a:r>
            <a:r>
              <a:rPr lang="tr-TR" sz="2000" i="1" dirty="0" err="1" smtClean="0">
                <a:solidFill>
                  <a:srgbClr val="002060"/>
                </a:solidFill>
              </a:rPr>
              <a:t>Principal</a:t>
            </a:r>
            <a:endParaRPr lang="tr-TR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COMPLETION (FE)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tr-TR" sz="1050" b="1" u="sng" dirty="0" smtClean="0"/>
          </a:p>
          <a:p>
            <a:r>
              <a:rPr lang="tr-TR" sz="2400" b="1" u="sng" dirty="0" smtClean="0"/>
              <a:t>BU BELGE FIRST ENGLISH KURSUNU TAMAMLAYANLARA VERİLİR.</a:t>
            </a:r>
          </a:p>
          <a:p>
            <a:r>
              <a:rPr lang="tr-TR" b="1" dirty="0" smtClean="0"/>
              <a:t>DYNED </a:t>
            </a:r>
            <a:r>
              <a:rPr lang="tr-TR" b="1" u="sng" dirty="0" smtClean="0"/>
              <a:t>FIRST ENGLISH</a:t>
            </a:r>
            <a:r>
              <a:rPr lang="tr-TR" b="1" dirty="0" smtClean="0"/>
              <a:t> KURSUNDA:</a:t>
            </a:r>
          </a:p>
          <a:p>
            <a:r>
              <a:rPr lang="tr-TR" sz="2400" b="1" dirty="0" smtClean="0"/>
              <a:t>EN AZ </a:t>
            </a:r>
            <a:r>
              <a:rPr lang="tr-TR" b="1" u="sng" dirty="0" smtClean="0"/>
              <a:t>60</a:t>
            </a:r>
            <a:r>
              <a:rPr lang="tr-TR" sz="2400" b="1" dirty="0" smtClean="0"/>
              <a:t> SAAT VE ÜZERİ ÇALIŞMA YAPMIŞ,</a:t>
            </a:r>
            <a:endParaRPr lang="tr-TR" sz="1200" b="1" dirty="0" smtClean="0"/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3000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1500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1500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800" b="1" u="sng" dirty="0" smtClean="0"/>
              <a:t>8</a:t>
            </a:r>
            <a:r>
              <a:rPr lang="tr-TR" sz="2400" b="1" dirty="0" smtClean="0"/>
              <a:t> ÜNİTENİN TÜMÜNÜ DE </a:t>
            </a:r>
            <a:r>
              <a:rPr lang="tr-TR" sz="2800" b="1" u="sng" dirty="0" smtClean="0"/>
              <a:t>%100</a:t>
            </a:r>
            <a:r>
              <a:rPr lang="tr-TR" sz="2400" b="1" dirty="0" smtClean="0"/>
              <a:t> TAMAMLAMIŞ,</a:t>
            </a:r>
          </a:p>
          <a:p>
            <a:r>
              <a:rPr lang="tr-TR" sz="2800" b="1" u="sng" dirty="0" smtClean="0"/>
              <a:t>4</a:t>
            </a:r>
            <a:r>
              <a:rPr lang="tr-TR" sz="2400" b="1" dirty="0" smtClean="0"/>
              <a:t> MASTERY TESTİ DE </a:t>
            </a:r>
            <a:r>
              <a:rPr lang="tr-TR" sz="2800" b="1" u="sng" dirty="0" smtClean="0"/>
              <a:t>85</a:t>
            </a:r>
            <a:r>
              <a:rPr lang="tr-TR" sz="2400" b="1" dirty="0" smtClean="0"/>
              <a:t>+ PUAN İLE GEÇMİŞ OLAN HER ÖĞRENCİYE</a:t>
            </a:r>
          </a:p>
          <a:p>
            <a:r>
              <a:rPr lang="tr-TR" sz="2600" b="1" dirty="0" smtClean="0"/>
              <a:t>7 GÜN İÇİNDE </a:t>
            </a:r>
            <a:r>
              <a:rPr lang="tr-TR" sz="2600" b="1" u="sng" dirty="0" smtClean="0"/>
              <a:t>CERTIFICATE OF COMPLETION </a:t>
            </a:r>
            <a:r>
              <a:rPr lang="tr-TR" sz="2600" b="1" dirty="0" smtClean="0"/>
              <a:t>(KURS TAMAMLAMA SERTİFİKASI) VERİLMESİ GEREKMEKTEDİR. </a:t>
            </a:r>
          </a:p>
          <a:p>
            <a:r>
              <a:rPr lang="tr-TR" sz="2400" b="1" dirty="0" smtClean="0"/>
              <a:t>SERTİFİKA RENKLİ BASILACAK, İMZALI &amp; MÜHÜRLÜ VERİLECEKTİR.</a:t>
            </a:r>
          </a:p>
          <a:p>
            <a:r>
              <a:rPr lang="tr-TR" sz="2400" b="1" dirty="0" smtClean="0"/>
              <a:t>VERİLEN SERTİFİKAYI EN KISA SÜREDE www.dyned10.com/sertifika ADRESİ ÜZERİNDEN İL MİLLİ EĞİTİM MÜD. DYNED KOORDİNATÖRLÜĞÜ SERTİFİKALAR VERİTABANINA MUTLAKA GİRMENİZ GEREKMEKTEDİR.</a:t>
            </a:r>
            <a:endParaRPr lang="tr-TR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5999" cy="686528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520952" y="530120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002060"/>
                </a:solidFill>
              </a:rPr>
              <a:t>…….. / …../ 2 0 1 8</a:t>
            </a:r>
            <a:endParaRPr lang="tr-TR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DYNED BAŞARI BELGELERİ &amp; SERTİFİKALAR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sz="3500" b="1" dirty="0" smtClean="0"/>
              <a:t>CERTIFICATE OF ACHIEVEMENT 	D</a:t>
            </a:r>
          </a:p>
          <a:p>
            <a:r>
              <a:rPr lang="tr-TR" sz="3500" b="1" dirty="0" smtClean="0"/>
              <a:t>CERTIFICATE </a:t>
            </a:r>
            <a:r>
              <a:rPr lang="tr-TR" sz="3500" b="1" dirty="0"/>
              <a:t>OF </a:t>
            </a:r>
            <a:r>
              <a:rPr lang="tr-TR" sz="3500" b="1" dirty="0" smtClean="0"/>
              <a:t>ACHIEVEMENT 	C</a:t>
            </a:r>
            <a:endParaRPr lang="tr-TR" sz="3500" b="1" dirty="0"/>
          </a:p>
          <a:p>
            <a:r>
              <a:rPr lang="tr-TR" sz="3500" b="1" dirty="0" smtClean="0"/>
              <a:t>CERTIFICATE </a:t>
            </a:r>
            <a:r>
              <a:rPr lang="tr-TR" sz="3500" b="1" dirty="0"/>
              <a:t>OF </a:t>
            </a:r>
            <a:r>
              <a:rPr lang="tr-TR" sz="3500" b="1" dirty="0" smtClean="0"/>
              <a:t>ACHIEVEMENT 	B</a:t>
            </a:r>
            <a:endParaRPr lang="tr-TR" sz="3500" b="1" dirty="0"/>
          </a:p>
          <a:p>
            <a:r>
              <a:rPr lang="tr-TR" sz="3500" b="1" dirty="0" smtClean="0"/>
              <a:t>CERTIFICATE </a:t>
            </a:r>
            <a:r>
              <a:rPr lang="tr-TR" sz="3500" b="1" dirty="0"/>
              <a:t>OF </a:t>
            </a:r>
            <a:r>
              <a:rPr lang="tr-TR" sz="3500" b="1" dirty="0" smtClean="0"/>
              <a:t>ACHIEVEMENT 	A</a:t>
            </a:r>
            <a:endParaRPr lang="tr-TR" sz="3500" b="1" dirty="0"/>
          </a:p>
          <a:p>
            <a:r>
              <a:rPr lang="tr-TR" sz="3500" b="1" dirty="0" smtClean="0"/>
              <a:t>CERTIFICATE </a:t>
            </a:r>
            <a:r>
              <a:rPr lang="tr-TR" sz="3500" b="1" dirty="0"/>
              <a:t>OF </a:t>
            </a:r>
            <a:r>
              <a:rPr lang="tr-TR" sz="3500" b="1" dirty="0" smtClean="0"/>
              <a:t>ACHIEVEMENT 	A+</a:t>
            </a:r>
            <a:endParaRPr lang="tr-TR" sz="3500" b="1" dirty="0"/>
          </a:p>
          <a:p>
            <a:r>
              <a:rPr lang="tr-TR" sz="3500" b="1" dirty="0" smtClean="0"/>
              <a:t>CERTIFICATE </a:t>
            </a:r>
            <a:r>
              <a:rPr lang="tr-TR" sz="3500" b="1" dirty="0"/>
              <a:t>OF </a:t>
            </a:r>
            <a:r>
              <a:rPr lang="tr-TR" sz="3500" b="1" dirty="0" smtClean="0"/>
              <a:t>ACHIEVEMENT	A++</a:t>
            </a:r>
            <a:endParaRPr lang="tr-TR" sz="3500" b="1" dirty="0"/>
          </a:p>
          <a:p>
            <a:r>
              <a:rPr lang="tr-TR" sz="3500" b="1" dirty="0" smtClean="0"/>
              <a:t>CERTIFICATE </a:t>
            </a:r>
            <a:r>
              <a:rPr lang="tr-TR" sz="3500" b="1" dirty="0"/>
              <a:t>OF </a:t>
            </a:r>
            <a:r>
              <a:rPr lang="tr-TR" sz="3500" b="1" dirty="0" smtClean="0"/>
              <a:t>ACHIEVEMENT	A+++</a:t>
            </a:r>
          </a:p>
          <a:p>
            <a:r>
              <a:rPr lang="tr-TR" sz="3500" b="1" dirty="0" smtClean="0">
                <a:solidFill>
                  <a:srgbClr val="7030A0"/>
                </a:solidFill>
              </a:rPr>
              <a:t>CERTIFICATE OF COMPLETION		FE</a:t>
            </a:r>
          </a:p>
          <a:p>
            <a:r>
              <a:rPr lang="tr-TR" sz="3500" b="1" dirty="0" smtClean="0">
                <a:solidFill>
                  <a:srgbClr val="7030A0"/>
                </a:solidFill>
              </a:rPr>
              <a:t>CERTIFICATE OF COMPLETION		EFS</a:t>
            </a:r>
          </a:p>
          <a:p>
            <a:r>
              <a:rPr lang="tr-TR" sz="3500" b="1" dirty="0" smtClean="0"/>
              <a:t>ÜSTÜN BAŞARI BELGESİ</a:t>
            </a:r>
            <a:endParaRPr lang="tr-TR" sz="35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COMPLETION (EFS)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tr-TR" sz="1050" b="1" u="sng" dirty="0" smtClean="0"/>
          </a:p>
          <a:p>
            <a:r>
              <a:rPr lang="tr-TR" sz="2400" b="1" u="sng" dirty="0" smtClean="0"/>
              <a:t>BU BELGE ENGLISH F. SUCCESS KURSUNU TAMAMLAYANLARA VERİLİR.</a:t>
            </a:r>
          </a:p>
          <a:p>
            <a:r>
              <a:rPr lang="tr-TR" b="1" dirty="0" smtClean="0"/>
              <a:t>DYNED </a:t>
            </a:r>
            <a:r>
              <a:rPr lang="tr-TR" b="1" u="sng" dirty="0" smtClean="0"/>
              <a:t>ENGLISH FOR SUCCESS</a:t>
            </a:r>
            <a:r>
              <a:rPr lang="tr-TR" b="1" dirty="0" smtClean="0"/>
              <a:t> KURSUNDA:</a:t>
            </a:r>
          </a:p>
          <a:p>
            <a:r>
              <a:rPr lang="tr-TR" sz="2400" b="1" dirty="0" smtClean="0"/>
              <a:t>EN AZ </a:t>
            </a:r>
            <a:r>
              <a:rPr lang="tr-TR" b="1" u="sng" dirty="0" smtClean="0"/>
              <a:t>150</a:t>
            </a:r>
            <a:r>
              <a:rPr lang="tr-TR" sz="2400" b="1" dirty="0" smtClean="0"/>
              <a:t> SAAT VE ÜZERİ ÇALIŞMA YAPMIŞ,</a:t>
            </a:r>
            <a:endParaRPr lang="tr-TR" sz="1200" b="1" dirty="0" smtClean="0"/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7500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3750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3750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800" b="1" u="sng" dirty="0" smtClean="0"/>
              <a:t>20</a:t>
            </a:r>
            <a:r>
              <a:rPr lang="tr-TR" sz="2400" b="1" dirty="0" smtClean="0"/>
              <a:t> ÜNİTENİN TÜMÜNÜ DE </a:t>
            </a:r>
            <a:r>
              <a:rPr lang="tr-TR" sz="2800" b="1" u="sng" dirty="0" smtClean="0"/>
              <a:t>%100</a:t>
            </a:r>
            <a:r>
              <a:rPr lang="tr-TR" sz="2400" b="1" dirty="0" smtClean="0"/>
              <a:t> TAMAMLAMIŞ,</a:t>
            </a:r>
          </a:p>
          <a:p>
            <a:r>
              <a:rPr lang="tr-TR" sz="2600" b="1" u="sng" dirty="0" smtClean="0"/>
              <a:t>8</a:t>
            </a:r>
            <a:r>
              <a:rPr lang="tr-TR" sz="2600" b="1" dirty="0" smtClean="0"/>
              <a:t> </a:t>
            </a:r>
            <a:r>
              <a:rPr lang="tr-TR" sz="2600" b="1" dirty="0"/>
              <a:t>MASTERY TESTİ DE </a:t>
            </a:r>
            <a:r>
              <a:rPr lang="tr-TR" sz="2600" b="1" u="sng" dirty="0"/>
              <a:t>85</a:t>
            </a:r>
            <a:r>
              <a:rPr lang="tr-TR" sz="2600" b="1" dirty="0"/>
              <a:t>+ PUAN İLE GEÇMİŞ OLAN HER ÖĞRENCİYE</a:t>
            </a:r>
          </a:p>
          <a:p>
            <a:r>
              <a:rPr lang="tr-TR" sz="2600" b="1" dirty="0"/>
              <a:t>7 GÜN İÇİNDE </a:t>
            </a:r>
            <a:r>
              <a:rPr lang="tr-TR" sz="2600" b="1" u="sng" dirty="0"/>
              <a:t>CERTIFICATE OF COMPLETION </a:t>
            </a:r>
            <a:r>
              <a:rPr lang="tr-TR" sz="2600" b="1" dirty="0"/>
              <a:t>(KURS TAMAMLAMA SERTİFİKASI) VERİLMESİ GEREKMEKTEDİR. </a:t>
            </a:r>
          </a:p>
          <a:p>
            <a:r>
              <a:rPr lang="tr-TR" sz="2600" b="1" dirty="0"/>
              <a:t>SERTİFİKA RENKLİ BASILACAK, İMZALI &amp; MÜHÜRLÜ VERİLECEKTİR.</a:t>
            </a:r>
          </a:p>
          <a:p>
            <a:r>
              <a:rPr lang="tr-TR" sz="2600" b="1" dirty="0"/>
              <a:t>VERİLEN SERTİFİKAYI EN KISA </a:t>
            </a:r>
            <a:r>
              <a:rPr lang="tr-TR" sz="2600" b="1" dirty="0" smtClean="0"/>
              <a:t>SÜREDE www.dyned10.com/sertifika </a:t>
            </a:r>
            <a:r>
              <a:rPr lang="tr-TR" sz="2600" b="1" dirty="0"/>
              <a:t>ADRESİ ÜZERİNDEN İL MİLLİ EĞİTİM MÜD. DYNED KOORDİNATÖRLÜĞÜ SERTİFİKALAR VERİTABANINA MUTLAKA GİRMENİZ GEREKMEKTEDİR.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6528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520952" y="530120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002060"/>
                </a:solidFill>
              </a:rPr>
              <a:t>…… / …./ 2 0 1 8</a:t>
            </a:r>
            <a:endParaRPr lang="tr-TR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DYNED ÜSTÜN BAŞARI BELGESİ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sz="1050" b="1" u="sng" dirty="0" smtClean="0"/>
          </a:p>
          <a:p>
            <a:r>
              <a:rPr lang="tr-TR" sz="2200" b="1" u="sng" dirty="0" smtClean="0"/>
              <a:t>BU BELGE 1. VEYA 2. DÖNEM SONUNDA KARNE İLE BİRLİKTE VERİLİR.</a:t>
            </a:r>
          </a:p>
          <a:p>
            <a:endParaRPr lang="tr-TR" sz="2200" b="1" u="sng" dirty="0" smtClean="0"/>
          </a:p>
          <a:p>
            <a:pPr lvl="0"/>
            <a:r>
              <a:rPr lang="tr-TR" sz="2400" b="1" dirty="0">
                <a:solidFill>
                  <a:prstClr val="black"/>
                </a:solidFill>
              </a:rPr>
              <a:t>BU BELGENİN ZORUNLU SAYISAL KRİTERLERİ YOKTUR</a:t>
            </a:r>
            <a:r>
              <a:rPr lang="tr-TR" sz="2400" b="1" dirty="0" smtClean="0">
                <a:solidFill>
                  <a:prstClr val="black"/>
                </a:solidFill>
              </a:rPr>
              <a:t>.</a:t>
            </a:r>
            <a:endParaRPr lang="tr-TR" b="1" dirty="0" smtClean="0"/>
          </a:p>
          <a:p>
            <a:r>
              <a:rPr lang="tr-TR" b="1" dirty="0" smtClean="0"/>
              <a:t>DYNED ÇALIŞMALARINDA:</a:t>
            </a:r>
          </a:p>
          <a:p>
            <a:r>
              <a:rPr lang="tr-TR" sz="2400" b="1" dirty="0" smtClean="0"/>
              <a:t>ARKADAŞLARINA ÖRNEK OLMUŞ,</a:t>
            </a:r>
          </a:p>
          <a:p>
            <a:r>
              <a:rPr lang="tr-TR" sz="2400" b="1" dirty="0" smtClean="0"/>
              <a:t>BEKLENENİN ÜSTÜNDE GAYRET GÖSTERMİŞ,</a:t>
            </a:r>
          </a:p>
          <a:p>
            <a:r>
              <a:rPr lang="tr-TR" sz="2400" b="1" dirty="0" smtClean="0"/>
              <a:t>ÖĞRETMENLERİNİN TAKDİRİNİ ALMIŞ, </a:t>
            </a:r>
            <a:endParaRPr lang="tr-TR" dirty="0"/>
          </a:p>
          <a:p>
            <a:r>
              <a:rPr lang="tr-TR" sz="2400" b="1" dirty="0" smtClean="0"/>
              <a:t>ÇALIŞKAN BİR ÖĞRENCİ OLDUĞUNU GÖSTERMİŞ</a:t>
            </a:r>
          </a:p>
          <a:p>
            <a:r>
              <a:rPr lang="tr-TR" sz="2400" b="1" dirty="0" smtClean="0"/>
              <a:t>TÜM ÖĞRENCİYE 7 GÜN İÇİNDE DYNED ÜSTÜN BAŞARI BELGESİ VERİLEBİLİR.</a:t>
            </a:r>
          </a:p>
          <a:p>
            <a:pPr lvl="0"/>
            <a:r>
              <a:rPr lang="tr-TR" sz="2200" b="1" dirty="0" smtClean="0">
                <a:solidFill>
                  <a:prstClr val="black"/>
                </a:solidFill>
              </a:rPr>
              <a:t>BELGE RENKLİ </a:t>
            </a:r>
            <a:r>
              <a:rPr lang="tr-TR" sz="2200" b="1" dirty="0">
                <a:solidFill>
                  <a:prstClr val="black"/>
                </a:solidFill>
              </a:rPr>
              <a:t>BASILACAK, İMZALI VE MÜHÜRLÜ VERİLECEKTİR.</a:t>
            </a:r>
          </a:p>
          <a:p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4692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686528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92560" y="510667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936776" y="274085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solidFill>
                  <a:srgbClr val="002060"/>
                </a:solidFill>
              </a:rPr>
              <a:t>                                             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992560" y="5785519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smtClean="0">
                <a:solidFill>
                  <a:srgbClr val="002060"/>
                </a:solidFill>
              </a:rPr>
              <a:t>……./…../2018</a:t>
            </a:r>
            <a:endParaRPr lang="tr-TR" sz="1400" i="1" dirty="0" smtClean="0">
              <a:solidFill>
                <a:srgbClr val="002060"/>
              </a:solidFill>
            </a:endParaRPr>
          </a:p>
        </p:txBody>
      </p:sp>
      <p:pic>
        <p:nvPicPr>
          <p:cNvPr id="12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6" y="1000108"/>
            <a:ext cx="1785950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DYNED SERTİFİKA KRİTERLERİ TABLOSU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41901"/>
              </p:ext>
            </p:extLst>
          </p:nvPr>
        </p:nvGraphicFramePr>
        <p:xfrm>
          <a:off x="488504" y="1052736"/>
          <a:ext cx="8928992" cy="547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7261"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CERT./LEVEL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TIME (HOURS)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REP. USAGE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MIC. USAGE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HEAD. USAGE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UNITS %100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C.A.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750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750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FE&amp;EFS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C.A.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smtClean="0"/>
                        <a:t>FE&amp;EFS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C.A.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B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smtClean="0"/>
                        <a:t>FE&amp;EFS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C.A.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smtClean="0"/>
                        <a:t>FE&amp;EFS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C.A.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A+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9000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12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smtClean="0"/>
                        <a:t>FE&amp;EFS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C.A.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A++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240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12000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16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smtClean="0"/>
                        <a:t>FE&amp;EFS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C.A.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A+++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15000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7500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7500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FE&amp;EFS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C.C.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C.C.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EFS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7500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3750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3750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EFS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6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ACHIEVEMENT 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tr-TR" sz="1400" b="1" dirty="0" smtClean="0"/>
          </a:p>
          <a:p>
            <a:r>
              <a:rPr lang="tr-TR" sz="2800" b="1" dirty="0" smtClean="0"/>
              <a:t>DYNED </a:t>
            </a:r>
            <a:r>
              <a:rPr lang="tr-TR" sz="2800" b="1" u="sng" dirty="0" smtClean="0"/>
              <a:t>TÜM EĞİTİM YAZILIMLARINDA </a:t>
            </a:r>
            <a:r>
              <a:rPr lang="tr-TR" sz="2800" b="1" dirty="0" smtClean="0"/>
              <a:t>TOPLAM:</a:t>
            </a:r>
          </a:p>
          <a:p>
            <a:r>
              <a:rPr lang="tr-TR" sz="2800" b="1" dirty="0" smtClean="0"/>
              <a:t>EN AZ </a:t>
            </a:r>
            <a:r>
              <a:rPr lang="tr-TR" sz="3600" b="1" u="sng" dirty="0" smtClean="0"/>
              <a:t>30</a:t>
            </a:r>
            <a:r>
              <a:rPr lang="tr-TR" sz="2800" b="1" dirty="0" smtClean="0"/>
              <a:t> SAAT VE ÜZERİ ÇALIŞMA YAPMIŞ,</a:t>
            </a:r>
          </a:p>
          <a:p>
            <a:endParaRPr lang="tr-TR" sz="1100" b="1" dirty="0" smtClean="0"/>
          </a:p>
          <a:p>
            <a:r>
              <a:rPr lang="tr-TR" sz="2400" b="1" u="sng" dirty="0" smtClean="0"/>
              <a:t>FIRST ENGLISH </a:t>
            </a:r>
            <a:r>
              <a:rPr lang="tr-TR" sz="2400" b="1" dirty="0" smtClean="0"/>
              <a:t>VE </a:t>
            </a:r>
            <a:r>
              <a:rPr lang="tr-TR" sz="2400" b="1" u="sng" dirty="0" smtClean="0"/>
              <a:t>ENGLISH FOR SUCCESS </a:t>
            </a:r>
            <a:r>
              <a:rPr lang="tr-TR" sz="2400" b="1" dirty="0" smtClean="0"/>
              <a:t>KURSLARINDA </a:t>
            </a:r>
            <a:r>
              <a:rPr lang="tr-TR" sz="2400" b="1" u="sng" dirty="0" smtClean="0"/>
              <a:t>TOPLAM</a:t>
            </a:r>
            <a:r>
              <a:rPr lang="tr-TR" sz="2400" b="1" dirty="0" smtClean="0"/>
              <a:t>: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1500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750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750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2</a:t>
            </a:r>
            <a:r>
              <a:rPr lang="tr-TR" sz="2400" b="1" dirty="0" smtClean="0"/>
              <a:t> FARKLI ÜNİTEYİ </a:t>
            </a:r>
            <a:r>
              <a:rPr lang="tr-TR" sz="2400" b="1" u="sng" dirty="0" smtClean="0"/>
              <a:t>%100</a:t>
            </a:r>
            <a:r>
              <a:rPr lang="tr-TR" sz="2000" b="1" dirty="0" smtClean="0"/>
              <a:t> </a:t>
            </a:r>
            <a:r>
              <a:rPr lang="tr-TR" sz="2400" b="1" dirty="0" smtClean="0"/>
              <a:t>TAMAMLAMIŞ OLAN HER ÖĞRENCİYE</a:t>
            </a:r>
          </a:p>
          <a:p>
            <a:r>
              <a:rPr lang="tr-TR" sz="2400" b="1" dirty="0" smtClean="0"/>
              <a:t>7 GÜN İÇİNDE </a:t>
            </a:r>
            <a:r>
              <a:rPr lang="tr-TR" sz="3600" b="1" u="sng" dirty="0" smtClean="0"/>
              <a:t>D</a:t>
            </a:r>
            <a:r>
              <a:rPr lang="tr-TR" sz="2400" b="1" dirty="0" smtClean="0"/>
              <a:t> SERTİFİKASININ VERİLMESİ GEREKMEKTEDİR.</a:t>
            </a:r>
            <a:endParaRPr lang="tr-TR" sz="2400" b="1" dirty="0"/>
          </a:p>
          <a:p>
            <a:pPr lvl="0"/>
            <a:r>
              <a:rPr lang="tr-TR" sz="2200" b="1" dirty="0">
                <a:solidFill>
                  <a:prstClr val="black"/>
                </a:solidFill>
              </a:rPr>
              <a:t>SERTİFİKA RENKLİ BASILACAK, İMZALI </a:t>
            </a:r>
            <a:r>
              <a:rPr lang="tr-TR" sz="2200" b="1" dirty="0" smtClean="0">
                <a:solidFill>
                  <a:prstClr val="black"/>
                </a:solidFill>
              </a:rPr>
              <a:t>&amp; </a:t>
            </a:r>
            <a:r>
              <a:rPr lang="tr-TR" sz="2200" b="1" dirty="0">
                <a:solidFill>
                  <a:prstClr val="black"/>
                </a:solidFill>
              </a:rPr>
              <a:t>MÜHÜRLÜ </a:t>
            </a:r>
            <a:r>
              <a:rPr lang="tr-TR" sz="2200" b="1" dirty="0" smtClean="0">
                <a:solidFill>
                  <a:prstClr val="black"/>
                </a:solidFill>
              </a:rPr>
              <a:t>VERİLECEKTİR</a:t>
            </a:r>
            <a:r>
              <a:rPr lang="tr-TR" sz="2200" b="1" dirty="0">
                <a:solidFill>
                  <a:prstClr val="black"/>
                </a:solidFill>
              </a:rPr>
              <a:t> </a:t>
            </a:r>
            <a:r>
              <a:rPr lang="tr-TR" sz="2200" b="1" dirty="0" smtClean="0">
                <a:solidFill>
                  <a:prstClr val="black"/>
                </a:solidFill>
              </a:rPr>
              <a:t>VE</a:t>
            </a:r>
            <a:r>
              <a:rPr lang="tr-TR" sz="2200" b="1" dirty="0">
                <a:solidFill>
                  <a:prstClr val="black"/>
                </a:solidFill>
              </a:rPr>
              <a:t> </a:t>
            </a:r>
            <a:r>
              <a:rPr lang="tr-TR" sz="2200" b="1" dirty="0" smtClean="0">
                <a:solidFill>
                  <a:prstClr val="black"/>
                </a:solidFill>
              </a:rPr>
              <a:t>EN KISA SÜREDE www.dyned10.com/sertifika ADRESİ ÜZERİNDEN İL MİLLİ EĞİTİM MÜD. DYNED KOORDİNATÖRLÜĞÜ SERTİFİKALAR VERİTABANINA DA GİRİLECEKTİR.</a:t>
            </a:r>
            <a:endParaRPr lang="tr-T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OfficialAchievementCertific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65285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496616" y="292494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68624" y="455151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February</a:t>
            </a:r>
            <a:r>
              <a:rPr lang="tr-TR" sz="2400" b="1" i="1" dirty="0" smtClean="0">
                <a:solidFill>
                  <a:srgbClr val="002060"/>
                </a:solidFill>
              </a:rPr>
              <a:t>                    2018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221088"/>
            <a:ext cx="2016224" cy="201622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9" y="4941168"/>
            <a:ext cx="1224136" cy="1224136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352600" y="38610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>
                <a:solidFill>
                  <a:srgbClr val="002060"/>
                </a:solidFill>
              </a:rPr>
              <a:t>DynEd</a:t>
            </a:r>
            <a:r>
              <a:rPr lang="tr-TR" sz="2400" b="1" i="1" dirty="0" smtClean="0">
                <a:solidFill>
                  <a:srgbClr val="002060"/>
                </a:solidFill>
              </a:rPr>
              <a:t> - First English &amp; English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for</a:t>
            </a:r>
            <a:r>
              <a:rPr lang="tr-TR" sz="2400" b="1" i="1" dirty="0" smtClean="0">
                <a:solidFill>
                  <a:srgbClr val="002060"/>
                </a:solidFill>
              </a:rPr>
              <a:t>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Success</a:t>
            </a:r>
            <a:r>
              <a:rPr lang="tr-TR" sz="2400" b="1" i="1" dirty="0" smtClean="0">
                <a:solidFill>
                  <a:srgbClr val="002060"/>
                </a:solidFill>
              </a:rPr>
              <a:t> Courses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640632" y="51571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</a:t>
            </a:r>
            <a:r>
              <a:rPr lang="tr-TR" sz="2000" b="1" i="1" dirty="0" smtClean="0">
                <a:solidFill>
                  <a:srgbClr val="002060"/>
                </a:solidFill>
              </a:rPr>
              <a:t>                                                              </a:t>
            </a:r>
          </a:p>
          <a:p>
            <a:r>
              <a:rPr lang="tr-TR" sz="2000" i="1" dirty="0" smtClean="0">
                <a:solidFill>
                  <a:srgbClr val="002060"/>
                </a:solidFill>
              </a:rPr>
              <a:t>                                 ELT </a:t>
            </a:r>
            <a:r>
              <a:rPr lang="tr-TR" sz="2000" i="1" dirty="0" err="1" smtClean="0">
                <a:solidFill>
                  <a:srgbClr val="002060"/>
                </a:solidFill>
              </a:rPr>
              <a:t>Teacher</a:t>
            </a:r>
            <a:r>
              <a:rPr lang="tr-TR" sz="2000" i="1" dirty="0" smtClean="0">
                <a:solidFill>
                  <a:srgbClr val="002060"/>
                </a:solidFill>
              </a:rPr>
              <a:t>      </a:t>
            </a:r>
            <a:r>
              <a:rPr lang="tr-TR" sz="1400" i="1" dirty="0" smtClean="0">
                <a:solidFill>
                  <a:srgbClr val="002060"/>
                </a:solidFill>
              </a:rPr>
              <a:t>  </a:t>
            </a:r>
            <a:r>
              <a:rPr lang="tr-TR" sz="1200" i="1" dirty="0" smtClean="0">
                <a:solidFill>
                  <a:srgbClr val="002060"/>
                </a:solidFill>
              </a:rPr>
              <a:t>  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</a:rPr>
              <a:t>       </a:t>
            </a:r>
            <a:r>
              <a:rPr lang="tr-TR" sz="2000" i="1" dirty="0" err="1" smtClean="0">
                <a:solidFill>
                  <a:srgbClr val="002060"/>
                </a:solidFill>
              </a:rPr>
              <a:t>Principal</a:t>
            </a:r>
            <a:endParaRPr lang="tr-TR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ACHIEVEMENT 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tr-TR" sz="1400" b="1" dirty="0" smtClean="0"/>
          </a:p>
          <a:p>
            <a:r>
              <a:rPr lang="tr-TR" sz="2800" b="1" dirty="0" smtClean="0"/>
              <a:t>DYNED </a:t>
            </a:r>
            <a:r>
              <a:rPr lang="tr-TR" sz="2800" b="1" u="sng" dirty="0" smtClean="0"/>
              <a:t>TÜM EĞİTİM YAZILIMLARINDA </a:t>
            </a:r>
            <a:r>
              <a:rPr lang="tr-TR" sz="2800" b="1" dirty="0" smtClean="0"/>
              <a:t>TOPLAM:</a:t>
            </a:r>
          </a:p>
          <a:p>
            <a:r>
              <a:rPr lang="tr-TR" sz="2800" b="1" dirty="0" smtClean="0"/>
              <a:t>EN AZ </a:t>
            </a:r>
            <a:r>
              <a:rPr lang="tr-TR" sz="3600" b="1" u="sng" dirty="0" smtClean="0"/>
              <a:t>60</a:t>
            </a:r>
            <a:r>
              <a:rPr lang="tr-TR" sz="2800" b="1" dirty="0" smtClean="0"/>
              <a:t> SAAT VE ÜZERİ ÇALIŞMA YAPMIŞ,</a:t>
            </a:r>
          </a:p>
          <a:p>
            <a:endParaRPr lang="tr-TR" sz="1100" b="1" dirty="0" smtClean="0"/>
          </a:p>
          <a:p>
            <a:r>
              <a:rPr lang="tr-TR" sz="2400" b="1" u="sng" dirty="0" smtClean="0"/>
              <a:t>FIRST ENGLISH </a:t>
            </a:r>
            <a:r>
              <a:rPr lang="tr-TR" sz="2400" b="1" dirty="0" smtClean="0"/>
              <a:t>VE </a:t>
            </a:r>
            <a:r>
              <a:rPr lang="tr-TR" sz="2400" b="1" u="sng" dirty="0" smtClean="0"/>
              <a:t>ENGLISH FOR SUCCESS </a:t>
            </a:r>
            <a:r>
              <a:rPr lang="tr-TR" sz="2400" b="1" dirty="0" smtClean="0"/>
              <a:t>KURSLARINDA </a:t>
            </a:r>
            <a:r>
              <a:rPr lang="tr-TR" sz="2400" b="1" u="sng" dirty="0" smtClean="0"/>
              <a:t>TOPLAM</a:t>
            </a:r>
            <a:r>
              <a:rPr lang="tr-TR" sz="2400" b="1" dirty="0" smtClean="0"/>
              <a:t>: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3000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1500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1500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4</a:t>
            </a:r>
            <a:r>
              <a:rPr lang="tr-TR" sz="2400" b="1" dirty="0" smtClean="0"/>
              <a:t> FARKLI ÜNİTEYİ </a:t>
            </a:r>
            <a:r>
              <a:rPr lang="tr-TR" sz="2400" b="1" u="sng" dirty="0" smtClean="0"/>
              <a:t>%100</a:t>
            </a:r>
            <a:r>
              <a:rPr lang="tr-TR" sz="2000" b="1" dirty="0" smtClean="0"/>
              <a:t> </a:t>
            </a:r>
            <a:r>
              <a:rPr lang="tr-TR" sz="2400" b="1" dirty="0" smtClean="0"/>
              <a:t>TAMAMLAMIŞ OLAN HER ÖĞRENCİYE</a:t>
            </a:r>
          </a:p>
          <a:p>
            <a:r>
              <a:rPr lang="tr-TR" sz="2400" b="1" dirty="0" smtClean="0"/>
              <a:t>7 GÜN İÇİNDE </a:t>
            </a:r>
            <a:r>
              <a:rPr lang="tr-TR" sz="3600" b="1" u="sng" dirty="0" smtClean="0"/>
              <a:t>C</a:t>
            </a:r>
            <a:r>
              <a:rPr lang="tr-TR" sz="2400" b="1" dirty="0" smtClean="0"/>
              <a:t> SERTİFİKASININ VERİLMESİ GEREKMEKTEDİR.</a:t>
            </a:r>
            <a:endParaRPr lang="tr-TR" sz="2400" b="1" dirty="0"/>
          </a:p>
          <a:p>
            <a:pPr lvl="0"/>
            <a:r>
              <a:rPr lang="tr-TR" sz="2200" b="1" dirty="0" smtClean="0">
                <a:solidFill>
                  <a:prstClr val="black"/>
                </a:solidFill>
              </a:rPr>
              <a:t>SERTİFİKA RENKLİ BASILACAK, İMZALI &amp; MÜHÜRLÜ VERİLECEKTİR VE EN KISA SÜREDE www.dyned10.com/sertifika ADRESİ ÜZERİNDEN İL MİLLİ EĞİTİM MÜD. DYNED KOORDİNATÖRLÜĞÜ SERTİFİKALAR VERİTABANINA DA GİRİLECEKTİR.</a:t>
            </a:r>
            <a:endParaRPr lang="tr-TR" sz="22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OfficialAchievementCertific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906000" cy="686528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221088"/>
            <a:ext cx="2016224" cy="201622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9" y="4941168"/>
            <a:ext cx="1224136" cy="1224136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568624" y="455151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February</a:t>
            </a:r>
            <a:r>
              <a:rPr lang="tr-TR" sz="2400" b="1" i="1" dirty="0" smtClean="0">
                <a:solidFill>
                  <a:srgbClr val="002060"/>
                </a:solidFill>
              </a:rPr>
              <a:t>                    2018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352600" y="38610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>
                <a:solidFill>
                  <a:srgbClr val="002060"/>
                </a:solidFill>
              </a:rPr>
              <a:t>DynEd</a:t>
            </a:r>
            <a:r>
              <a:rPr lang="tr-TR" sz="2400" b="1" i="1" dirty="0" smtClean="0">
                <a:solidFill>
                  <a:srgbClr val="002060"/>
                </a:solidFill>
              </a:rPr>
              <a:t> - First English &amp; English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for</a:t>
            </a:r>
            <a:r>
              <a:rPr lang="tr-TR" sz="2400" b="1" i="1" dirty="0" smtClean="0">
                <a:solidFill>
                  <a:srgbClr val="002060"/>
                </a:solidFill>
              </a:rPr>
              <a:t>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Success</a:t>
            </a:r>
            <a:r>
              <a:rPr lang="tr-TR" sz="2400" b="1" i="1" dirty="0" smtClean="0">
                <a:solidFill>
                  <a:srgbClr val="002060"/>
                </a:solidFill>
              </a:rPr>
              <a:t> Courses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640632" y="51571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                                   </a:t>
            </a:r>
            <a:endParaRPr lang="tr-TR" sz="2000" b="1" i="1" dirty="0" smtClean="0">
              <a:solidFill>
                <a:srgbClr val="002060"/>
              </a:solidFill>
            </a:endParaRPr>
          </a:p>
          <a:p>
            <a:r>
              <a:rPr lang="tr-TR" sz="2000" i="1" dirty="0" smtClean="0">
                <a:solidFill>
                  <a:srgbClr val="002060"/>
                </a:solidFill>
              </a:rPr>
              <a:t>                                 ELT </a:t>
            </a:r>
            <a:r>
              <a:rPr lang="tr-TR" sz="2000" i="1" dirty="0" err="1" smtClean="0">
                <a:solidFill>
                  <a:srgbClr val="002060"/>
                </a:solidFill>
              </a:rPr>
              <a:t>Teacher</a:t>
            </a:r>
            <a:r>
              <a:rPr lang="tr-TR" sz="2000" i="1" dirty="0" smtClean="0">
                <a:solidFill>
                  <a:srgbClr val="002060"/>
                </a:solidFill>
              </a:rPr>
              <a:t>      </a:t>
            </a:r>
            <a:r>
              <a:rPr lang="tr-TR" sz="1400" i="1" dirty="0" smtClean="0">
                <a:solidFill>
                  <a:srgbClr val="002060"/>
                </a:solidFill>
              </a:rPr>
              <a:t>  </a:t>
            </a:r>
            <a:r>
              <a:rPr lang="tr-TR" sz="1200" i="1" dirty="0" smtClean="0">
                <a:solidFill>
                  <a:srgbClr val="002060"/>
                </a:solidFill>
              </a:rPr>
              <a:t>  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</a:rPr>
              <a:t>       </a:t>
            </a:r>
            <a:r>
              <a:rPr lang="tr-TR" sz="2000" i="1" dirty="0" err="1" smtClean="0">
                <a:solidFill>
                  <a:srgbClr val="002060"/>
                </a:solidFill>
              </a:rPr>
              <a:t>Principal</a:t>
            </a:r>
            <a:endParaRPr lang="tr-TR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CERTIFICATE OF ACHIEVEMENT  </a:t>
            </a:r>
            <a:r>
              <a:rPr lang="tr-TR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tr-TR" sz="1400" b="1" dirty="0" smtClean="0"/>
          </a:p>
          <a:p>
            <a:r>
              <a:rPr lang="tr-TR" sz="2800" b="1" dirty="0" smtClean="0"/>
              <a:t>DYNED </a:t>
            </a:r>
            <a:r>
              <a:rPr lang="tr-TR" sz="2800" b="1" u="sng" dirty="0" smtClean="0"/>
              <a:t>TÜM EĞİTİM YAZILIMLARINDA </a:t>
            </a:r>
            <a:r>
              <a:rPr lang="tr-TR" sz="2800" b="1" dirty="0" smtClean="0"/>
              <a:t>TOPLAM:</a:t>
            </a:r>
          </a:p>
          <a:p>
            <a:r>
              <a:rPr lang="tr-TR" sz="2800" b="1" dirty="0" smtClean="0"/>
              <a:t>EN AZ </a:t>
            </a:r>
            <a:r>
              <a:rPr lang="tr-TR" sz="3600" b="1" u="sng" dirty="0" smtClean="0"/>
              <a:t>90</a:t>
            </a:r>
            <a:r>
              <a:rPr lang="tr-TR" sz="2800" b="1" dirty="0" smtClean="0"/>
              <a:t> SAAT VE ÜZERİ ÇALIŞMA YAPMIŞ,</a:t>
            </a:r>
          </a:p>
          <a:p>
            <a:endParaRPr lang="tr-TR" sz="1100" b="1" dirty="0" smtClean="0"/>
          </a:p>
          <a:p>
            <a:r>
              <a:rPr lang="tr-TR" sz="2400" b="1" u="sng" dirty="0" smtClean="0"/>
              <a:t>FIRST ENGLISH </a:t>
            </a:r>
            <a:r>
              <a:rPr lang="tr-TR" sz="2400" b="1" dirty="0" smtClean="0"/>
              <a:t>VE </a:t>
            </a:r>
            <a:r>
              <a:rPr lang="tr-TR" sz="2400" b="1" u="sng" dirty="0" smtClean="0"/>
              <a:t>ENGLISH FOR SUCCESS </a:t>
            </a:r>
            <a:r>
              <a:rPr lang="tr-TR" sz="2400" b="1" dirty="0" smtClean="0"/>
              <a:t>KURSLARINDA </a:t>
            </a:r>
            <a:r>
              <a:rPr lang="tr-TR" sz="2400" b="1" u="sng" dirty="0" smtClean="0"/>
              <a:t>TOPLAM</a:t>
            </a:r>
            <a:r>
              <a:rPr lang="tr-TR" sz="2400" b="1" dirty="0" smtClean="0"/>
              <a:t>: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4500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TEKRAR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2250</a:t>
            </a:r>
            <a:r>
              <a:rPr lang="tr-TR" sz="2400" b="1" dirty="0" smtClean="0"/>
              <a:t> VE ÜZERİ </a:t>
            </a:r>
            <a:r>
              <a:rPr lang="tr-TR" sz="2400" b="1" u="sng" dirty="0" smtClean="0"/>
              <a:t>MİKROFON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2250</a:t>
            </a:r>
            <a:r>
              <a:rPr lang="tr-TR" sz="2800" b="1" dirty="0" smtClean="0"/>
              <a:t> </a:t>
            </a:r>
            <a:r>
              <a:rPr lang="tr-TR" sz="2400" b="1" dirty="0" smtClean="0"/>
              <a:t>VE ÜZERİ </a:t>
            </a:r>
            <a:r>
              <a:rPr lang="tr-TR" sz="2400" b="1" u="sng" dirty="0" smtClean="0"/>
              <a:t>KULAKLIK</a:t>
            </a:r>
            <a:r>
              <a:rPr lang="tr-TR" sz="2400" b="1" dirty="0" smtClean="0"/>
              <a:t> BUTONU KULLANMIŞ,</a:t>
            </a:r>
          </a:p>
          <a:p>
            <a:r>
              <a:rPr lang="tr-TR" sz="2400" b="1" dirty="0" smtClean="0"/>
              <a:t>EN AZ </a:t>
            </a:r>
            <a:r>
              <a:rPr lang="tr-TR" sz="2800" b="1" u="sng" dirty="0" smtClean="0"/>
              <a:t>6</a:t>
            </a:r>
            <a:r>
              <a:rPr lang="tr-TR" sz="2400" b="1" dirty="0" smtClean="0"/>
              <a:t> FARKLI ÜNİTEYİ </a:t>
            </a:r>
            <a:r>
              <a:rPr lang="tr-TR" sz="2400" b="1" u="sng" dirty="0" smtClean="0"/>
              <a:t>%100</a:t>
            </a:r>
            <a:r>
              <a:rPr lang="tr-TR" sz="2000" b="1" dirty="0" smtClean="0"/>
              <a:t> </a:t>
            </a:r>
            <a:r>
              <a:rPr lang="tr-TR" sz="2400" b="1" dirty="0" smtClean="0"/>
              <a:t>TAMAMLAMIŞ OLAN HER ÖĞRENCİYE</a:t>
            </a:r>
          </a:p>
          <a:p>
            <a:r>
              <a:rPr lang="tr-TR" sz="2400" b="1" dirty="0" smtClean="0"/>
              <a:t>7 GÜN İÇİNDE </a:t>
            </a:r>
            <a:r>
              <a:rPr lang="tr-TR" sz="3600" b="1" u="sng" dirty="0" smtClean="0"/>
              <a:t>B</a:t>
            </a:r>
            <a:r>
              <a:rPr lang="tr-TR" sz="2400" b="1" dirty="0" smtClean="0"/>
              <a:t> SERTİFİKASININ VERİLMESİ GEREKMEKTEDİR.</a:t>
            </a:r>
            <a:endParaRPr lang="tr-TR" sz="2400" b="1" dirty="0"/>
          </a:p>
          <a:p>
            <a:pPr lvl="0"/>
            <a:r>
              <a:rPr lang="tr-TR" sz="2200" b="1" dirty="0" smtClean="0">
                <a:solidFill>
                  <a:prstClr val="black"/>
                </a:solidFill>
              </a:rPr>
              <a:t>SERTİFİKA RENKLİ BASILACAK, İMZALI &amp; MÜHÜRLÜ VERİLECEKTİR VE EN KISA SÜREDE www.dyned10.com/sertifika ADRESİ ÜZERİNDEN İL MİLLİ EĞİTİM MÜD. DYNED KOORDİNATÖRLÜĞÜ SERTİFİKALAR VERİTABANINA DA GİRİLECEKTİR.</a:t>
            </a:r>
            <a:endParaRPr lang="tr-T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OfficialAchievementCertific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906000" cy="686528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221088"/>
            <a:ext cx="2016224" cy="201622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9" y="4941168"/>
            <a:ext cx="1224136" cy="1224136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568624" y="455151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February</a:t>
            </a:r>
            <a:r>
              <a:rPr lang="tr-TR" sz="2400" b="1" i="1" dirty="0" smtClean="0">
                <a:solidFill>
                  <a:srgbClr val="002060"/>
                </a:solidFill>
              </a:rPr>
              <a:t>                    2018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352600" y="38610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err="1" smtClean="0">
                <a:solidFill>
                  <a:srgbClr val="002060"/>
                </a:solidFill>
              </a:rPr>
              <a:t>DynEd</a:t>
            </a:r>
            <a:r>
              <a:rPr lang="tr-TR" sz="2400" b="1" i="1" dirty="0" smtClean="0">
                <a:solidFill>
                  <a:srgbClr val="002060"/>
                </a:solidFill>
              </a:rPr>
              <a:t> - First English &amp; English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for</a:t>
            </a:r>
            <a:r>
              <a:rPr lang="tr-TR" sz="2400" b="1" i="1" dirty="0" smtClean="0">
                <a:solidFill>
                  <a:srgbClr val="002060"/>
                </a:solidFill>
              </a:rPr>
              <a:t> </a:t>
            </a:r>
            <a:r>
              <a:rPr lang="tr-TR" sz="2400" b="1" i="1" dirty="0" err="1" smtClean="0">
                <a:solidFill>
                  <a:srgbClr val="002060"/>
                </a:solidFill>
              </a:rPr>
              <a:t>Success</a:t>
            </a:r>
            <a:r>
              <a:rPr lang="tr-TR" sz="2400" b="1" i="1" dirty="0" smtClean="0">
                <a:solidFill>
                  <a:srgbClr val="002060"/>
                </a:solidFill>
              </a:rPr>
              <a:t> Courses</a:t>
            </a:r>
            <a:endParaRPr lang="tr-TR" sz="2400" b="1" i="1" dirty="0">
              <a:solidFill>
                <a:srgbClr val="00206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640632" y="515719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002060"/>
                </a:solidFill>
              </a:rPr>
              <a:t>                           </a:t>
            </a:r>
            <a:r>
              <a:rPr lang="tr-TR" sz="2000" b="1" i="1" dirty="0" smtClean="0">
                <a:solidFill>
                  <a:srgbClr val="002060"/>
                </a:solidFill>
              </a:rPr>
              <a:t>                           </a:t>
            </a:r>
          </a:p>
          <a:p>
            <a:r>
              <a:rPr lang="tr-TR" sz="2000" i="1" dirty="0" smtClean="0">
                <a:solidFill>
                  <a:srgbClr val="002060"/>
                </a:solidFill>
              </a:rPr>
              <a:t>                                 ELT </a:t>
            </a:r>
            <a:r>
              <a:rPr lang="tr-TR" sz="2000" i="1" dirty="0" err="1" smtClean="0">
                <a:solidFill>
                  <a:srgbClr val="002060"/>
                </a:solidFill>
              </a:rPr>
              <a:t>Teacher</a:t>
            </a:r>
            <a:r>
              <a:rPr lang="tr-TR" sz="2000" i="1" dirty="0" smtClean="0">
                <a:solidFill>
                  <a:srgbClr val="002060"/>
                </a:solidFill>
              </a:rPr>
              <a:t>      </a:t>
            </a:r>
            <a:r>
              <a:rPr lang="tr-TR" sz="1400" i="1" dirty="0" smtClean="0">
                <a:solidFill>
                  <a:srgbClr val="002060"/>
                </a:solidFill>
              </a:rPr>
              <a:t>  </a:t>
            </a:r>
            <a:r>
              <a:rPr lang="tr-TR" sz="1200" i="1" dirty="0" smtClean="0">
                <a:solidFill>
                  <a:srgbClr val="002060"/>
                </a:solidFill>
              </a:rPr>
              <a:t>  </a:t>
            </a:r>
            <a:r>
              <a:rPr lang="tr-TR" i="1" dirty="0" smtClean="0">
                <a:solidFill>
                  <a:srgbClr val="002060"/>
                </a:solidFill>
              </a:rPr>
              <a:t> </a:t>
            </a:r>
            <a:r>
              <a:rPr lang="tr-TR" sz="2000" i="1" dirty="0" smtClean="0">
                <a:solidFill>
                  <a:srgbClr val="002060"/>
                </a:solidFill>
              </a:rPr>
              <a:t>       </a:t>
            </a:r>
            <a:r>
              <a:rPr lang="tr-TR" sz="2000" i="1" dirty="0" err="1" smtClean="0">
                <a:solidFill>
                  <a:srgbClr val="002060"/>
                </a:solidFill>
              </a:rPr>
              <a:t>Principal</a:t>
            </a:r>
            <a:endParaRPr lang="tr-TR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1271</Words>
  <Application>Microsoft Office PowerPoint</Application>
  <PresentationFormat>A4 Kağıt (210x297 mm)</PresentationFormat>
  <Paragraphs>246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Calibri</vt:lpstr>
      <vt:lpstr>Ofis Teması</vt:lpstr>
      <vt:lpstr>   GAZİANTEP İL MİLLİ EĞİTİM MÜDÜRLÜĞÜ  SERTİFİKALAR KILAVUZU   2014-2020  DynEd İl Koordinatörlüğü Derya SEVİNÇ     </vt:lpstr>
      <vt:lpstr>DYNED BAŞARI BELGELERİ &amp; SERTİFİKALAR</vt:lpstr>
      <vt:lpstr>DYNED SERTİFİKA KRİTERLERİ TABLOSU</vt:lpstr>
      <vt:lpstr>CERTIFICATE OF ACHIEVEMENT  D</vt:lpstr>
      <vt:lpstr>PowerPoint Sunusu</vt:lpstr>
      <vt:lpstr>CERTIFICATE OF ACHIEVEMENT  C </vt:lpstr>
      <vt:lpstr>PowerPoint Sunusu</vt:lpstr>
      <vt:lpstr>CERTIFICATE OF ACHIEVEMENT  B </vt:lpstr>
      <vt:lpstr>PowerPoint Sunusu</vt:lpstr>
      <vt:lpstr>CERTIFICATE OF ACHIEVEMENT  A </vt:lpstr>
      <vt:lpstr>PowerPoint Sunusu</vt:lpstr>
      <vt:lpstr>CERTIFICATE OF ACHIEVEMENT  A+ </vt:lpstr>
      <vt:lpstr>PowerPoint Sunusu</vt:lpstr>
      <vt:lpstr>CERTIFICATE OF ACHIEVEMENT  A++ </vt:lpstr>
      <vt:lpstr>PowerPoint Sunusu</vt:lpstr>
      <vt:lpstr>CERTIFICATE OF ACHIEVEMENT  A+++ </vt:lpstr>
      <vt:lpstr>PowerPoint Sunusu</vt:lpstr>
      <vt:lpstr>CERTIFICATE OF COMPLETION (FE)</vt:lpstr>
      <vt:lpstr>PowerPoint Sunusu</vt:lpstr>
      <vt:lpstr>CERTIFICATE OF COMPLETION (EFS)</vt:lpstr>
      <vt:lpstr>PowerPoint Sunusu</vt:lpstr>
      <vt:lpstr>DYNED ÜSTÜN BAŞARI BELGESİ</vt:lpstr>
      <vt:lpstr>PowerPoint Sunusu</vt:lpstr>
    </vt:vector>
  </TitlesOfParts>
  <Company>rocco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BT TEACHER</dc:creator>
  <cp:lastModifiedBy>PC_User</cp:lastModifiedBy>
  <cp:revision>90</cp:revision>
  <cp:lastPrinted>2013-05-17T11:41:32Z</cp:lastPrinted>
  <dcterms:created xsi:type="dcterms:W3CDTF">2010-05-28T10:40:55Z</dcterms:created>
  <dcterms:modified xsi:type="dcterms:W3CDTF">2022-02-05T22:42:55Z</dcterms:modified>
</cp:coreProperties>
</file>